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sldIdLst>
    <p:sldId id="258" r:id="rId2"/>
    <p:sldId id="259" r:id="rId3"/>
    <p:sldId id="260" r:id="rId4"/>
    <p:sldId id="269" r:id="rId5"/>
    <p:sldId id="262" r:id="rId6"/>
    <p:sldId id="263" r:id="rId7"/>
    <p:sldId id="264" r:id="rId8"/>
    <p:sldId id="265" r:id="rId9"/>
    <p:sldId id="266" r:id="rId10"/>
    <p:sldId id="26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577" autoAdjust="0"/>
    <p:restoredTop sz="94660"/>
  </p:normalViewPr>
  <p:slideViewPr>
    <p:cSldViewPr snapToGrid="0">
      <p:cViewPr varScale="1">
        <p:scale>
          <a:sx n="67" d="100"/>
          <a:sy n="67" d="100"/>
        </p:scale>
        <p:origin x="66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C3B9B2-B340-4C38-84B2-57E9CD0F6E74}" type="doc">
      <dgm:prSet loTypeId="urn:microsoft.com/office/officeart/2005/8/layout/vProcess5" loCatId="process" qsTypeId="urn:microsoft.com/office/officeart/2005/8/quickstyle/simple1" qsCatId="simple" csTypeId="urn:microsoft.com/office/officeart/2005/8/colors/colorful2" csCatId="colorful"/>
      <dgm:spPr/>
      <dgm:t>
        <a:bodyPr/>
        <a:lstStyle/>
        <a:p>
          <a:endParaRPr lang="en-US"/>
        </a:p>
      </dgm:t>
    </dgm:pt>
    <dgm:pt modelId="{7A0719EB-C724-4AF6-A4A0-A20B83088545}">
      <dgm:prSet/>
      <dgm:spPr/>
      <dgm:t>
        <a:bodyPr/>
        <a:lstStyle/>
        <a:p>
          <a:r>
            <a:rPr lang="en-US" b="1" i="0"/>
            <a:t>Among the 15 Independent variables, the variables which were found to be most significant in final model are as follows:-</a:t>
          </a:r>
          <a:endParaRPr lang="en-US"/>
        </a:p>
      </dgm:t>
    </dgm:pt>
    <dgm:pt modelId="{EB57C033-1273-49F8-B63D-A2E7E9D0C886}" type="parTrans" cxnId="{D1129398-C480-433E-B4DB-FE27148B44DB}">
      <dgm:prSet/>
      <dgm:spPr/>
      <dgm:t>
        <a:bodyPr/>
        <a:lstStyle/>
        <a:p>
          <a:endParaRPr lang="en-US"/>
        </a:p>
      </dgm:t>
    </dgm:pt>
    <dgm:pt modelId="{DFE16394-B3DB-4FDC-8CC1-42AAA58E69F7}" type="sibTrans" cxnId="{D1129398-C480-433E-B4DB-FE27148B44DB}">
      <dgm:prSet/>
      <dgm:spPr/>
      <dgm:t>
        <a:bodyPr/>
        <a:lstStyle/>
        <a:p>
          <a:endParaRPr lang="en-US"/>
        </a:p>
      </dgm:t>
    </dgm:pt>
    <dgm:pt modelId="{FA0268C1-F2DC-4F64-857F-47CFFDE95B10}">
      <dgm:prSet/>
      <dgm:spPr/>
      <dgm:t>
        <a:bodyPr/>
        <a:lstStyle/>
        <a:p>
          <a:r>
            <a:rPr lang="en-US" b="1" i="1" u="sng"/>
            <a:t>Votes: -</a:t>
          </a:r>
          <a:r>
            <a:rPr lang="en-US" b="0" i="0"/>
            <a:t>The number of votes that contribute to the ratings received by different anime. </a:t>
          </a:r>
          <a:endParaRPr lang="en-US"/>
        </a:p>
      </dgm:t>
    </dgm:pt>
    <dgm:pt modelId="{77A8F413-0974-4492-937F-F6149A7390A1}" type="parTrans" cxnId="{2C55DB7F-6D5E-495C-8B44-921A8CAD1935}">
      <dgm:prSet/>
      <dgm:spPr/>
      <dgm:t>
        <a:bodyPr/>
        <a:lstStyle/>
        <a:p>
          <a:endParaRPr lang="en-US"/>
        </a:p>
      </dgm:t>
    </dgm:pt>
    <dgm:pt modelId="{3F3CC49F-D98B-461D-B219-F142EDE28E75}" type="sibTrans" cxnId="{2C55DB7F-6D5E-495C-8B44-921A8CAD1935}">
      <dgm:prSet/>
      <dgm:spPr/>
      <dgm:t>
        <a:bodyPr/>
        <a:lstStyle/>
        <a:p>
          <a:endParaRPr lang="en-US"/>
        </a:p>
      </dgm:t>
    </dgm:pt>
    <dgm:pt modelId="{D9E17DFA-1C5D-47F0-967B-8DDDB1E3C590}">
      <dgm:prSet/>
      <dgm:spPr/>
      <dgm:t>
        <a:bodyPr/>
        <a:lstStyle/>
        <a:p>
          <a:r>
            <a:rPr lang="en-US" b="1" i="1" u="sng"/>
            <a:t>MediaType:</a:t>
          </a:r>
          <a:r>
            <a:rPr lang="en-US" b="1" i="1"/>
            <a:t>-</a:t>
          </a:r>
          <a:r>
            <a:rPr lang="en-US" b="0" i="0"/>
            <a:t>Format of publication of the anime releases (Web/DVD special/Movie/TV special/TV).</a:t>
          </a:r>
          <a:endParaRPr lang="en-US"/>
        </a:p>
      </dgm:t>
    </dgm:pt>
    <dgm:pt modelId="{ADA61B7E-1D54-46CF-B7F1-E084C279620E}" type="parTrans" cxnId="{C6FE7012-9D7B-4381-A53F-FD83C1B7EDD1}">
      <dgm:prSet/>
      <dgm:spPr/>
      <dgm:t>
        <a:bodyPr/>
        <a:lstStyle/>
        <a:p>
          <a:endParaRPr lang="en-US"/>
        </a:p>
      </dgm:t>
    </dgm:pt>
    <dgm:pt modelId="{A3911883-32B0-43A3-936C-56F936556CBC}" type="sibTrans" cxnId="{C6FE7012-9D7B-4381-A53F-FD83C1B7EDD1}">
      <dgm:prSet/>
      <dgm:spPr/>
      <dgm:t>
        <a:bodyPr/>
        <a:lstStyle/>
        <a:p>
          <a:endParaRPr lang="en-US"/>
        </a:p>
      </dgm:t>
    </dgm:pt>
    <dgm:pt modelId="{AB84B630-FF60-4AB8-BF4E-5359FC690BBD}" type="pres">
      <dgm:prSet presAssocID="{DFC3B9B2-B340-4C38-84B2-57E9CD0F6E74}" presName="outerComposite" presStyleCnt="0">
        <dgm:presLayoutVars>
          <dgm:chMax val="5"/>
          <dgm:dir/>
          <dgm:resizeHandles val="exact"/>
        </dgm:presLayoutVars>
      </dgm:prSet>
      <dgm:spPr/>
    </dgm:pt>
    <dgm:pt modelId="{75B11C31-33F9-40AB-80D4-621A25B8E86F}" type="pres">
      <dgm:prSet presAssocID="{DFC3B9B2-B340-4C38-84B2-57E9CD0F6E74}" presName="dummyMaxCanvas" presStyleCnt="0">
        <dgm:presLayoutVars/>
      </dgm:prSet>
      <dgm:spPr/>
    </dgm:pt>
    <dgm:pt modelId="{DA534431-D074-4DA1-9C02-474C515E999F}" type="pres">
      <dgm:prSet presAssocID="{DFC3B9B2-B340-4C38-84B2-57E9CD0F6E74}" presName="TwoNodes_1" presStyleLbl="node1" presStyleIdx="0" presStyleCnt="2">
        <dgm:presLayoutVars>
          <dgm:bulletEnabled val="1"/>
        </dgm:presLayoutVars>
      </dgm:prSet>
      <dgm:spPr/>
    </dgm:pt>
    <dgm:pt modelId="{79E281A0-AF79-4D97-B54F-E1905B341172}" type="pres">
      <dgm:prSet presAssocID="{DFC3B9B2-B340-4C38-84B2-57E9CD0F6E74}" presName="TwoNodes_2" presStyleLbl="node1" presStyleIdx="1" presStyleCnt="2">
        <dgm:presLayoutVars>
          <dgm:bulletEnabled val="1"/>
        </dgm:presLayoutVars>
      </dgm:prSet>
      <dgm:spPr/>
    </dgm:pt>
    <dgm:pt modelId="{931AF511-8418-488A-BCB6-9E40C1A84345}" type="pres">
      <dgm:prSet presAssocID="{DFC3B9B2-B340-4C38-84B2-57E9CD0F6E74}" presName="TwoConn_1-2" presStyleLbl="fgAccFollowNode1" presStyleIdx="0" presStyleCnt="1">
        <dgm:presLayoutVars>
          <dgm:bulletEnabled val="1"/>
        </dgm:presLayoutVars>
      </dgm:prSet>
      <dgm:spPr/>
    </dgm:pt>
    <dgm:pt modelId="{72919D54-A610-4D2F-9B01-9911EF79C09F}" type="pres">
      <dgm:prSet presAssocID="{DFC3B9B2-B340-4C38-84B2-57E9CD0F6E74}" presName="TwoNodes_1_text" presStyleLbl="node1" presStyleIdx="1" presStyleCnt="2">
        <dgm:presLayoutVars>
          <dgm:bulletEnabled val="1"/>
        </dgm:presLayoutVars>
      </dgm:prSet>
      <dgm:spPr/>
    </dgm:pt>
    <dgm:pt modelId="{F6D9FF3F-8CCC-4545-AD91-C7EFC01A0C28}" type="pres">
      <dgm:prSet presAssocID="{DFC3B9B2-B340-4C38-84B2-57E9CD0F6E74}" presName="TwoNodes_2_text" presStyleLbl="node1" presStyleIdx="1" presStyleCnt="2">
        <dgm:presLayoutVars>
          <dgm:bulletEnabled val="1"/>
        </dgm:presLayoutVars>
      </dgm:prSet>
      <dgm:spPr/>
    </dgm:pt>
  </dgm:ptLst>
  <dgm:cxnLst>
    <dgm:cxn modelId="{C6FE7012-9D7B-4381-A53F-FD83C1B7EDD1}" srcId="{DFC3B9B2-B340-4C38-84B2-57E9CD0F6E74}" destId="{D9E17DFA-1C5D-47F0-967B-8DDDB1E3C590}" srcOrd="1" destOrd="0" parTransId="{ADA61B7E-1D54-46CF-B7F1-E084C279620E}" sibTransId="{A3911883-32B0-43A3-936C-56F936556CBC}"/>
    <dgm:cxn modelId="{332E5312-3859-4481-AD2E-4D26CC2026A2}" type="presOf" srcId="{7A0719EB-C724-4AF6-A4A0-A20B83088545}" destId="{72919D54-A610-4D2F-9B01-9911EF79C09F}" srcOrd="1" destOrd="0" presId="urn:microsoft.com/office/officeart/2005/8/layout/vProcess5"/>
    <dgm:cxn modelId="{D4584C24-92EB-47F8-8A1E-6E57BB2CFD87}" type="presOf" srcId="{D9E17DFA-1C5D-47F0-967B-8DDDB1E3C590}" destId="{F6D9FF3F-8CCC-4545-AD91-C7EFC01A0C28}" srcOrd="1" destOrd="0" presId="urn:microsoft.com/office/officeart/2005/8/layout/vProcess5"/>
    <dgm:cxn modelId="{068E313E-5DAE-4C5A-A5DE-F397DE932D30}" type="presOf" srcId="{DFC3B9B2-B340-4C38-84B2-57E9CD0F6E74}" destId="{AB84B630-FF60-4AB8-BF4E-5359FC690BBD}" srcOrd="0" destOrd="0" presId="urn:microsoft.com/office/officeart/2005/8/layout/vProcess5"/>
    <dgm:cxn modelId="{6A9A0767-6071-44DE-96D4-2F30E1F76A38}" type="presOf" srcId="{FA0268C1-F2DC-4F64-857F-47CFFDE95B10}" destId="{72919D54-A610-4D2F-9B01-9911EF79C09F}" srcOrd="1" destOrd="1" presId="urn:microsoft.com/office/officeart/2005/8/layout/vProcess5"/>
    <dgm:cxn modelId="{3350F74A-3AE8-4172-B1C9-A6058E0654FA}" type="presOf" srcId="{7A0719EB-C724-4AF6-A4A0-A20B83088545}" destId="{DA534431-D074-4DA1-9C02-474C515E999F}" srcOrd="0" destOrd="0" presId="urn:microsoft.com/office/officeart/2005/8/layout/vProcess5"/>
    <dgm:cxn modelId="{2C55DB7F-6D5E-495C-8B44-921A8CAD1935}" srcId="{7A0719EB-C724-4AF6-A4A0-A20B83088545}" destId="{FA0268C1-F2DC-4F64-857F-47CFFDE95B10}" srcOrd="0" destOrd="0" parTransId="{77A8F413-0974-4492-937F-F6149A7390A1}" sibTransId="{3F3CC49F-D98B-461D-B219-F142EDE28E75}"/>
    <dgm:cxn modelId="{D1129398-C480-433E-B4DB-FE27148B44DB}" srcId="{DFC3B9B2-B340-4C38-84B2-57E9CD0F6E74}" destId="{7A0719EB-C724-4AF6-A4A0-A20B83088545}" srcOrd="0" destOrd="0" parTransId="{EB57C033-1273-49F8-B63D-A2E7E9D0C886}" sibTransId="{DFE16394-B3DB-4FDC-8CC1-42AAA58E69F7}"/>
    <dgm:cxn modelId="{38325BAD-1738-4E46-B001-F25A0515AE2F}" type="presOf" srcId="{FA0268C1-F2DC-4F64-857F-47CFFDE95B10}" destId="{DA534431-D074-4DA1-9C02-474C515E999F}" srcOrd="0" destOrd="1" presId="urn:microsoft.com/office/officeart/2005/8/layout/vProcess5"/>
    <dgm:cxn modelId="{ABBD73AF-F43E-4FAE-82FD-5253DC54B7BB}" type="presOf" srcId="{D9E17DFA-1C5D-47F0-967B-8DDDB1E3C590}" destId="{79E281A0-AF79-4D97-B54F-E1905B341172}" srcOrd="0" destOrd="0" presId="urn:microsoft.com/office/officeart/2005/8/layout/vProcess5"/>
    <dgm:cxn modelId="{62BC88EC-998D-4B53-97D3-876848F516BE}" type="presOf" srcId="{DFE16394-B3DB-4FDC-8CC1-42AAA58E69F7}" destId="{931AF511-8418-488A-BCB6-9E40C1A84345}" srcOrd="0" destOrd="0" presId="urn:microsoft.com/office/officeart/2005/8/layout/vProcess5"/>
    <dgm:cxn modelId="{71BAF691-04F1-48B9-A794-3F4800246E66}" type="presParOf" srcId="{AB84B630-FF60-4AB8-BF4E-5359FC690BBD}" destId="{75B11C31-33F9-40AB-80D4-621A25B8E86F}" srcOrd="0" destOrd="0" presId="urn:microsoft.com/office/officeart/2005/8/layout/vProcess5"/>
    <dgm:cxn modelId="{A271E2E8-0636-4D76-811B-9D81380B63E6}" type="presParOf" srcId="{AB84B630-FF60-4AB8-BF4E-5359FC690BBD}" destId="{DA534431-D074-4DA1-9C02-474C515E999F}" srcOrd="1" destOrd="0" presId="urn:microsoft.com/office/officeart/2005/8/layout/vProcess5"/>
    <dgm:cxn modelId="{F4E64328-1D6D-4E32-9B47-A22BB82EA6AE}" type="presParOf" srcId="{AB84B630-FF60-4AB8-BF4E-5359FC690BBD}" destId="{79E281A0-AF79-4D97-B54F-E1905B341172}" srcOrd="2" destOrd="0" presId="urn:microsoft.com/office/officeart/2005/8/layout/vProcess5"/>
    <dgm:cxn modelId="{4636709A-9AD7-403D-BD6D-65A7F211FEAD}" type="presParOf" srcId="{AB84B630-FF60-4AB8-BF4E-5359FC690BBD}" destId="{931AF511-8418-488A-BCB6-9E40C1A84345}" srcOrd="3" destOrd="0" presId="urn:microsoft.com/office/officeart/2005/8/layout/vProcess5"/>
    <dgm:cxn modelId="{C49DBB3D-3251-4829-B53D-9823215CBBCD}" type="presParOf" srcId="{AB84B630-FF60-4AB8-BF4E-5359FC690BBD}" destId="{72919D54-A610-4D2F-9B01-9911EF79C09F}" srcOrd="4" destOrd="0" presId="urn:microsoft.com/office/officeart/2005/8/layout/vProcess5"/>
    <dgm:cxn modelId="{72A2F216-556B-47A0-9402-3E440F1AD839}" type="presParOf" srcId="{AB84B630-FF60-4AB8-BF4E-5359FC690BBD}" destId="{F6D9FF3F-8CCC-4545-AD91-C7EFC01A0C28}" srcOrd="5"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534431-D074-4DA1-9C02-474C515E999F}">
      <dsp:nvSpPr>
        <dsp:cNvPr id="0" name=""/>
        <dsp:cNvSpPr/>
      </dsp:nvSpPr>
      <dsp:spPr>
        <a:xfrm>
          <a:off x="0" y="0"/>
          <a:ext cx="7306865" cy="1746646"/>
        </a:xfrm>
        <a:prstGeom prst="roundRect">
          <a:avLst>
            <a:gd name="adj" fmla="val 10000"/>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i="0" kern="1200"/>
            <a:t>Among the 15 Independent variables, the variables which were found to be most significant in final model are as follows:-</a:t>
          </a:r>
          <a:endParaRPr lang="en-US" sz="2100" kern="1200"/>
        </a:p>
        <a:p>
          <a:pPr marL="171450" lvl="1" indent="-171450" algn="l" defTabSz="711200">
            <a:lnSpc>
              <a:spcPct val="90000"/>
            </a:lnSpc>
            <a:spcBef>
              <a:spcPct val="0"/>
            </a:spcBef>
            <a:spcAft>
              <a:spcPct val="15000"/>
            </a:spcAft>
            <a:buChar char="•"/>
          </a:pPr>
          <a:r>
            <a:rPr lang="en-US" sz="1600" b="1" i="1" u="sng" kern="1200"/>
            <a:t>Votes: -</a:t>
          </a:r>
          <a:r>
            <a:rPr lang="en-US" sz="1600" b="0" i="0" kern="1200"/>
            <a:t>The number of votes that contribute to the ratings received by different anime. </a:t>
          </a:r>
          <a:endParaRPr lang="en-US" sz="1600" kern="1200"/>
        </a:p>
      </dsp:txBody>
      <dsp:txXfrm>
        <a:off x="51158" y="51158"/>
        <a:ext cx="5501568" cy="1644330"/>
      </dsp:txXfrm>
    </dsp:sp>
    <dsp:sp modelId="{79E281A0-AF79-4D97-B54F-E1905B341172}">
      <dsp:nvSpPr>
        <dsp:cNvPr id="0" name=""/>
        <dsp:cNvSpPr/>
      </dsp:nvSpPr>
      <dsp:spPr>
        <a:xfrm>
          <a:off x="1289446" y="2134790"/>
          <a:ext cx="7306865" cy="1746646"/>
        </a:xfrm>
        <a:prstGeom prst="roundRect">
          <a:avLst>
            <a:gd name="adj" fmla="val 10000"/>
          </a:avLst>
        </a:prstGeom>
        <a:solidFill>
          <a:schemeClr val="accent2">
            <a:hueOff val="-2964286"/>
            <a:satOff val="14200"/>
            <a:lumOff val="1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i="1" u="sng" kern="1200"/>
            <a:t>MediaType:</a:t>
          </a:r>
          <a:r>
            <a:rPr lang="en-US" sz="2100" b="1" i="1" kern="1200"/>
            <a:t>-</a:t>
          </a:r>
          <a:r>
            <a:rPr lang="en-US" sz="2100" b="0" i="0" kern="1200"/>
            <a:t>Format of publication of the anime releases (Web/DVD special/Movie/TV special/TV).</a:t>
          </a:r>
          <a:endParaRPr lang="en-US" sz="2100" kern="1200"/>
        </a:p>
      </dsp:txBody>
      <dsp:txXfrm>
        <a:off x="1340604" y="2185948"/>
        <a:ext cx="4779782" cy="1644330"/>
      </dsp:txXfrm>
    </dsp:sp>
    <dsp:sp modelId="{931AF511-8418-488A-BCB6-9E40C1A84345}">
      <dsp:nvSpPr>
        <dsp:cNvPr id="0" name=""/>
        <dsp:cNvSpPr/>
      </dsp:nvSpPr>
      <dsp:spPr>
        <a:xfrm>
          <a:off x="6171544" y="1373058"/>
          <a:ext cx="1135320" cy="1135320"/>
        </a:xfrm>
        <a:prstGeom prst="downArrow">
          <a:avLst>
            <a:gd name="adj1" fmla="val 55000"/>
            <a:gd name="adj2" fmla="val 45000"/>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6426991" y="1373058"/>
        <a:ext cx="624426" cy="854328"/>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619761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342534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117553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8669420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327730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3632668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34608722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763137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3662204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918994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AE15325-5D94-4FB3-ADA3-58CF075C50EB}" type="datetimeFigureOut">
              <a:rPr lang="en-IN" smtClean="0"/>
              <a:t>06-08-2021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387590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E15325-5D94-4FB3-ADA3-58CF075C50EB}" type="datetimeFigureOut">
              <a:rPr lang="en-IN" smtClean="0"/>
              <a:t>06-08-2021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1592479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AE15325-5D94-4FB3-ADA3-58CF075C50EB}" type="datetimeFigureOut">
              <a:rPr lang="en-IN" smtClean="0"/>
              <a:t>06-08-2021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3073294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E15325-5D94-4FB3-ADA3-58CF075C50EB}" type="datetimeFigureOut">
              <a:rPr lang="en-IN" smtClean="0"/>
              <a:t>06-08-2021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132412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E15325-5D94-4FB3-ADA3-58CF075C50EB}" type="datetimeFigureOut">
              <a:rPr lang="en-IN" smtClean="0"/>
              <a:t>06-08-2021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892785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AE15325-5D94-4FB3-ADA3-58CF075C50EB}" type="datetimeFigureOut">
              <a:rPr lang="en-IN" smtClean="0"/>
              <a:t>06-08-2021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1672834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AE15325-5D94-4FB3-ADA3-58CF075C50EB}" type="datetimeFigureOut">
              <a:rPr lang="en-IN" smtClean="0"/>
              <a:t>06-08-2021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B7D7F2C-31B8-41C6-BB52-E83115D10092}" type="slidenum">
              <a:rPr lang="en-IN" smtClean="0"/>
              <a:t>‹#›</a:t>
            </a:fld>
            <a:endParaRPr lang="en-IN"/>
          </a:p>
        </p:txBody>
      </p:sp>
    </p:spTree>
    <p:extLst>
      <p:ext uri="{BB962C8B-B14F-4D97-AF65-F5344CB8AC3E}">
        <p14:creationId xmlns:p14="http://schemas.microsoft.com/office/powerpoint/2010/main" val="1636807806"/>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ollage of a person's face&#10;&#10;Description automatically generated with low confidence">
            <a:extLst>
              <a:ext uri="{FF2B5EF4-FFF2-40B4-BE49-F238E27FC236}">
                <a16:creationId xmlns:a16="http://schemas.microsoft.com/office/drawing/2014/main" id="{F510BB29-DD6C-4F8A-9554-6835B31279FD}"/>
              </a:ext>
            </a:extLst>
          </p:cNvPr>
          <p:cNvPicPr>
            <a:picLocks noChangeAspect="1"/>
          </p:cNvPicPr>
          <p:nvPr/>
        </p:nvPicPr>
        <p:blipFill rotWithShape="1">
          <a:blip r:embed="rId2"/>
          <a:srcRect l="8375" t="841" r="-1" b="4816"/>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itle 1">
            <a:extLst>
              <a:ext uri="{FF2B5EF4-FFF2-40B4-BE49-F238E27FC236}">
                <a16:creationId xmlns:a16="http://schemas.microsoft.com/office/drawing/2014/main" id="{5E1C1321-B9CF-4BC6-8839-006CD2098037}"/>
              </a:ext>
            </a:extLst>
          </p:cNvPr>
          <p:cNvSpPr>
            <a:spLocks noGrp="1"/>
          </p:cNvSpPr>
          <p:nvPr>
            <p:ph type="ctrTitle"/>
          </p:nvPr>
        </p:nvSpPr>
        <p:spPr>
          <a:xfrm>
            <a:off x="5380563" y="1678665"/>
            <a:ext cx="3887839" cy="2372168"/>
          </a:xfrm>
        </p:spPr>
        <p:txBody>
          <a:bodyPr vert="horz" lIns="91440" tIns="45720" rIns="91440" bIns="45720" rtlCol="0">
            <a:normAutofit/>
          </a:bodyPr>
          <a:lstStyle/>
          <a:p>
            <a:pPr>
              <a:lnSpc>
                <a:spcPct val="90000"/>
              </a:lnSpc>
            </a:pPr>
            <a:r>
              <a:rPr lang="en-US" sz="3000" b="1" i="1">
                <a:effectLst/>
              </a:rPr>
              <a:t>R Project</a:t>
            </a:r>
            <a:br>
              <a:rPr lang="en-US" sz="3000">
                <a:effectLst/>
              </a:rPr>
            </a:br>
            <a:r>
              <a:rPr lang="en-US" sz="3000" b="1" i="1">
                <a:effectLst/>
              </a:rPr>
              <a:t>Predictive Analysis of Anime Data</a:t>
            </a:r>
            <a:br>
              <a:rPr lang="en-US" sz="3000" b="1" i="1">
                <a:effectLst/>
              </a:rPr>
            </a:br>
            <a:r>
              <a:rPr lang="en-US" sz="3000" b="1" i="1">
                <a:effectLst/>
              </a:rPr>
              <a:t>(Movie/Web series)</a:t>
            </a:r>
            <a:br>
              <a:rPr lang="en-US" sz="3000">
                <a:effectLst/>
              </a:rPr>
            </a:br>
            <a:endParaRPr lang="en-US" sz="3000"/>
          </a:p>
        </p:txBody>
      </p:sp>
      <p:sp>
        <p:nvSpPr>
          <p:cNvPr id="3" name="Subtitle 2">
            <a:extLst>
              <a:ext uri="{FF2B5EF4-FFF2-40B4-BE49-F238E27FC236}">
                <a16:creationId xmlns:a16="http://schemas.microsoft.com/office/drawing/2014/main" id="{29B7A056-3E9E-42DD-A613-790553C68633}"/>
              </a:ext>
            </a:extLst>
          </p:cNvPr>
          <p:cNvSpPr>
            <a:spLocks noGrp="1"/>
          </p:cNvSpPr>
          <p:nvPr>
            <p:ph type="subTitle" idx="1"/>
          </p:nvPr>
        </p:nvSpPr>
        <p:spPr>
          <a:xfrm>
            <a:off x="5380563" y="4050833"/>
            <a:ext cx="3893440" cy="1096899"/>
          </a:xfrm>
        </p:spPr>
        <p:txBody>
          <a:bodyPr vert="horz" lIns="91440" tIns="45720" rIns="91440" bIns="45720" rtlCol="0">
            <a:normAutofit/>
          </a:bodyPr>
          <a:lstStyle/>
          <a:p>
            <a:pPr>
              <a:lnSpc>
                <a:spcPct val="90000"/>
              </a:lnSpc>
              <a:buFont typeface="Wingdings 3" charset="2"/>
              <a:buChar char=""/>
            </a:pPr>
            <a:endParaRPr lang="en-US" sz="1100" dirty="0"/>
          </a:p>
          <a:p>
            <a:pPr>
              <a:lnSpc>
                <a:spcPct val="90000"/>
              </a:lnSpc>
              <a:buFont typeface="Wingdings 3" charset="2"/>
              <a:buChar char=""/>
            </a:pPr>
            <a:endParaRPr lang="en-US" sz="1100" dirty="0"/>
          </a:p>
          <a:p>
            <a:pPr>
              <a:lnSpc>
                <a:spcPct val="90000"/>
              </a:lnSpc>
              <a:buFont typeface="Wingdings 3" charset="2"/>
              <a:buChar char=""/>
            </a:pPr>
            <a:endParaRPr lang="en-US" sz="1100" dirty="0"/>
          </a:p>
          <a:p>
            <a:pPr>
              <a:lnSpc>
                <a:spcPct val="90000"/>
              </a:lnSpc>
              <a:buFont typeface="Wingdings 3" charset="2"/>
              <a:buChar char=""/>
            </a:pPr>
            <a:r>
              <a:rPr lang="en-US" sz="1100" dirty="0"/>
              <a:t>Created by: Rahul Kumar</a:t>
            </a:r>
          </a:p>
          <a:p>
            <a:pPr>
              <a:lnSpc>
                <a:spcPct val="90000"/>
              </a:lnSpc>
              <a:buFont typeface="Wingdings 3" charset="2"/>
              <a:buChar char=""/>
            </a:pPr>
            <a:endParaRPr lang="en-US" sz="1100" dirty="0"/>
          </a:p>
        </p:txBody>
      </p:sp>
    </p:spTree>
    <p:extLst>
      <p:ext uri="{BB962C8B-B14F-4D97-AF65-F5344CB8AC3E}">
        <p14:creationId xmlns:p14="http://schemas.microsoft.com/office/powerpoint/2010/main" val="20395178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381C7-1138-4568-A572-4FDE9ED65B58}"/>
              </a:ext>
            </a:extLst>
          </p:cNvPr>
          <p:cNvSpPr>
            <a:spLocks noGrp="1"/>
          </p:cNvSpPr>
          <p:nvPr>
            <p:ph type="title"/>
          </p:nvPr>
        </p:nvSpPr>
        <p:spPr>
          <a:xfrm>
            <a:off x="4974337" y="1265314"/>
            <a:ext cx="4299666" cy="3249131"/>
          </a:xfrm>
        </p:spPr>
        <p:txBody>
          <a:bodyPr vert="horz" lIns="91440" tIns="45720" rIns="91440" bIns="45720" rtlCol="0" anchor="b">
            <a:normAutofit/>
          </a:bodyPr>
          <a:lstStyle/>
          <a:p>
            <a:pPr>
              <a:lnSpc>
                <a:spcPct val="90000"/>
              </a:lnSpc>
            </a:pPr>
            <a:br>
              <a:rPr lang="en-US" sz="4600" kern="1200" dirty="0">
                <a:solidFill>
                  <a:schemeClr val="accent1"/>
                </a:solidFill>
                <a:latin typeface="+mj-lt"/>
                <a:ea typeface="+mj-ea"/>
                <a:cs typeface="+mj-cs"/>
              </a:rPr>
            </a:br>
            <a:br>
              <a:rPr lang="en-US" sz="4600" kern="1200" dirty="0">
                <a:solidFill>
                  <a:schemeClr val="accent1"/>
                </a:solidFill>
                <a:latin typeface="+mj-lt"/>
                <a:ea typeface="+mj-ea"/>
                <a:cs typeface="+mj-cs"/>
              </a:rPr>
            </a:br>
            <a:br>
              <a:rPr lang="en-US" sz="4600" kern="1200" dirty="0">
                <a:solidFill>
                  <a:schemeClr val="accent1"/>
                </a:solidFill>
                <a:latin typeface="+mj-lt"/>
                <a:ea typeface="+mj-ea"/>
                <a:cs typeface="+mj-cs"/>
              </a:rPr>
            </a:br>
            <a:r>
              <a:rPr lang="en-US" sz="4600" kern="1200" dirty="0">
                <a:solidFill>
                  <a:schemeClr val="accent1"/>
                </a:solidFill>
                <a:latin typeface="+mj-lt"/>
                <a:ea typeface="+mj-ea"/>
                <a:cs typeface="+mj-cs"/>
              </a:rPr>
              <a:t>          Thank you</a:t>
            </a:r>
          </a:p>
        </p:txBody>
      </p:sp>
      <p:pic>
        <p:nvPicPr>
          <p:cNvPr id="6" name="Graphic 5" descr="Smiling Face with No Fill">
            <a:extLst>
              <a:ext uri="{FF2B5EF4-FFF2-40B4-BE49-F238E27FC236}">
                <a16:creationId xmlns:a16="http://schemas.microsoft.com/office/drawing/2014/main" id="{D894A220-6493-4D8A-B37C-BD6610EB1E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8604" y="1550139"/>
            <a:ext cx="3765692" cy="3765692"/>
          </a:xfrm>
          <a:prstGeom prst="rect">
            <a:avLst/>
          </a:prstGeom>
        </p:spPr>
      </p:pic>
    </p:spTree>
    <p:extLst>
      <p:ext uri="{BB962C8B-B14F-4D97-AF65-F5344CB8AC3E}">
        <p14:creationId xmlns:p14="http://schemas.microsoft.com/office/powerpoint/2010/main" val="3347438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1979D-3F78-432F-99E7-DB808F9ED45E}"/>
              </a:ext>
            </a:extLst>
          </p:cNvPr>
          <p:cNvSpPr>
            <a:spLocks noGrp="1"/>
          </p:cNvSpPr>
          <p:nvPr>
            <p:ph type="title"/>
          </p:nvPr>
        </p:nvSpPr>
        <p:spPr>
          <a:xfrm>
            <a:off x="5536734" y="609600"/>
            <a:ext cx="3737268" cy="1320800"/>
          </a:xfrm>
        </p:spPr>
        <p:txBody>
          <a:bodyPr>
            <a:normAutofit/>
          </a:bodyPr>
          <a:lstStyle/>
          <a:p>
            <a:r>
              <a:rPr lang="en-IN" dirty="0"/>
              <a:t>Aim of the project</a:t>
            </a:r>
          </a:p>
        </p:txBody>
      </p:sp>
      <p:sp>
        <p:nvSpPr>
          <p:cNvPr id="3" name="Content Placeholder 2">
            <a:extLst>
              <a:ext uri="{FF2B5EF4-FFF2-40B4-BE49-F238E27FC236}">
                <a16:creationId xmlns:a16="http://schemas.microsoft.com/office/drawing/2014/main" id="{29221AB9-EAA1-4548-A102-04102032915D}"/>
              </a:ext>
            </a:extLst>
          </p:cNvPr>
          <p:cNvSpPr>
            <a:spLocks noGrp="1"/>
          </p:cNvSpPr>
          <p:nvPr>
            <p:ph idx="1"/>
          </p:nvPr>
        </p:nvSpPr>
        <p:spPr>
          <a:xfrm>
            <a:off x="5209563" y="2160589"/>
            <a:ext cx="4064439" cy="3880773"/>
          </a:xfrm>
        </p:spPr>
        <p:txBody>
          <a:bodyPr>
            <a:normAutofit/>
          </a:bodyPr>
          <a:lstStyle/>
          <a:p>
            <a:pPr algn="just">
              <a:lnSpc>
                <a:spcPct val="90000"/>
              </a:lnSpc>
            </a:pPr>
            <a:r>
              <a:rPr lang="en-US" b="0" i="0" u="none" strike="noStrike" dirty="0">
                <a:effectLst/>
                <a:latin typeface="Times New Roman" panose="02020603050405020304" pitchFamily="18" charset="0"/>
                <a:cs typeface="Times New Roman" panose="02020603050405020304" pitchFamily="18" charset="0"/>
              </a:rPr>
              <a:t>For the “Anime” dataset, we need to predict the conditions that influence the “Rating” of an anime movie or web series.</a:t>
            </a:r>
          </a:p>
          <a:p>
            <a:pPr algn="just">
              <a:lnSpc>
                <a:spcPct val="90000"/>
              </a:lnSpc>
            </a:pPr>
            <a:r>
              <a:rPr lang="en-US" dirty="0">
                <a:latin typeface="Times New Roman" panose="02020603050405020304" pitchFamily="18" charset="0"/>
                <a:cs typeface="Times New Roman" panose="02020603050405020304" pitchFamily="18" charset="0"/>
              </a:rPr>
              <a:t>This project's main purpose is to use this dataset to create a Linear Regression Business model in R-Studio and forecast the "Rating." Determine the most essential variables, interpret them, and offer practical business advice. It will assist us in the debut of our upcoming anime film/web series, which is expected to be incredibly popular.</a:t>
            </a:r>
            <a:endParaRPr lang="en-IN" dirty="0">
              <a:latin typeface="Times New Roman" panose="02020603050405020304" pitchFamily="18" charset="0"/>
              <a:cs typeface="Times New Roman" panose="02020603050405020304" pitchFamily="18" charset="0"/>
            </a:endParaRPr>
          </a:p>
        </p:txBody>
      </p:sp>
      <p:pic>
        <p:nvPicPr>
          <p:cNvPr id="4" name="Picture 3" descr="Icon&#10;&#10;Description automatically generated">
            <a:extLst>
              <a:ext uri="{FF2B5EF4-FFF2-40B4-BE49-F238E27FC236}">
                <a16:creationId xmlns:a16="http://schemas.microsoft.com/office/drawing/2014/main" id="{E1DC8414-11FD-4A71-B1A8-E95D64F42617}"/>
              </a:ext>
            </a:extLst>
          </p:cNvPr>
          <p:cNvPicPr>
            <a:picLocks noChangeAspect="1"/>
          </p:cNvPicPr>
          <p:nvPr/>
        </p:nvPicPr>
        <p:blipFill rotWithShape="1">
          <a:blip r:embed="rId2"/>
          <a:srcRect l="25623" r="27177"/>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Tree>
    <p:extLst>
      <p:ext uri="{BB962C8B-B14F-4D97-AF65-F5344CB8AC3E}">
        <p14:creationId xmlns:p14="http://schemas.microsoft.com/office/powerpoint/2010/main" val="819979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D4271-1F80-47FD-B9AD-908615B924A5}"/>
              </a:ext>
            </a:extLst>
          </p:cNvPr>
          <p:cNvSpPr>
            <a:spLocks noGrp="1"/>
          </p:cNvSpPr>
          <p:nvPr>
            <p:ph type="title"/>
          </p:nvPr>
        </p:nvSpPr>
        <p:spPr>
          <a:xfrm>
            <a:off x="677334" y="609600"/>
            <a:ext cx="8596668" cy="751840"/>
          </a:xfrm>
        </p:spPr>
        <p:txBody>
          <a:bodyPr/>
          <a:lstStyle/>
          <a:p>
            <a:r>
              <a:rPr lang="en-IN" dirty="0"/>
              <a:t>Data Visualization</a:t>
            </a:r>
          </a:p>
        </p:txBody>
      </p:sp>
      <p:pic>
        <p:nvPicPr>
          <p:cNvPr id="4" name="Content Placeholder 3">
            <a:extLst>
              <a:ext uri="{FF2B5EF4-FFF2-40B4-BE49-F238E27FC236}">
                <a16:creationId xmlns:a16="http://schemas.microsoft.com/office/drawing/2014/main" id="{6B3A4DF6-5573-4CAA-9DFB-3A99FBA6B923}"/>
              </a:ext>
            </a:extLst>
          </p:cNvPr>
          <p:cNvPicPr>
            <a:picLocks noGrp="1" noChangeAspect="1"/>
          </p:cNvPicPr>
          <p:nvPr>
            <p:ph idx="1"/>
          </p:nvPr>
        </p:nvPicPr>
        <p:blipFill rotWithShape="1">
          <a:blip r:embed="rId2"/>
          <a:srcRect l="709" t="4016" r="1229" b="48605"/>
          <a:stretch/>
        </p:blipFill>
        <p:spPr>
          <a:xfrm>
            <a:off x="677334" y="1361440"/>
            <a:ext cx="6766560" cy="1838961"/>
          </a:xfrm>
          <a:prstGeom prst="rect">
            <a:avLst/>
          </a:prstGeom>
        </p:spPr>
      </p:pic>
      <p:pic>
        <p:nvPicPr>
          <p:cNvPr id="6" name="Picture 5" descr="Chart&#10;&#10;Description automatically generated with medium confidence">
            <a:extLst>
              <a:ext uri="{FF2B5EF4-FFF2-40B4-BE49-F238E27FC236}">
                <a16:creationId xmlns:a16="http://schemas.microsoft.com/office/drawing/2014/main" id="{B142E171-AA1D-4A48-83C1-F3A1B96220DF}"/>
              </a:ext>
            </a:extLst>
          </p:cNvPr>
          <p:cNvPicPr>
            <a:picLocks noChangeAspect="1"/>
          </p:cNvPicPr>
          <p:nvPr/>
        </p:nvPicPr>
        <p:blipFill rotWithShape="1">
          <a:blip r:embed="rId3">
            <a:extLst>
              <a:ext uri="{28A0092B-C50C-407E-A947-70E740481C1C}">
                <a14:useLocalDpi xmlns:a14="http://schemas.microsoft.com/office/drawing/2010/main" val="0"/>
              </a:ext>
            </a:extLst>
          </a:blip>
          <a:srcRect l="1295" t="4093" r="575" b="10727"/>
          <a:stretch/>
        </p:blipFill>
        <p:spPr>
          <a:xfrm>
            <a:off x="677334" y="2692400"/>
            <a:ext cx="5487882" cy="2679568"/>
          </a:xfrm>
          <a:prstGeom prst="rect">
            <a:avLst/>
          </a:prstGeom>
        </p:spPr>
      </p:pic>
      <p:sp>
        <p:nvSpPr>
          <p:cNvPr id="8" name="TextBox 7">
            <a:extLst>
              <a:ext uri="{FF2B5EF4-FFF2-40B4-BE49-F238E27FC236}">
                <a16:creationId xmlns:a16="http://schemas.microsoft.com/office/drawing/2014/main" id="{8BB25C2D-ED8A-4EC9-AFB1-7E99F47E917D}"/>
              </a:ext>
            </a:extLst>
          </p:cNvPr>
          <p:cNvSpPr txBox="1"/>
          <p:nvPr/>
        </p:nvSpPr>
        <p:spPr>
          <a:xfrm>
            <a:off x="6165216" y="3537518"/>
            <a:ext cx="3559810" cy="1877437"/>
          </a:xfrm>
          <a:prstGeom prst="rect">
            <a:avLst/>
          </a:prstGeom>
          <a:noFill/>
        </p:spPr>
        <p:txBody>
          <a:bodyPr wrap="square">
            <a:spAutoFit/>
          </a:bodyPr>
          <a:lstStyle/>
          <a:p>
            <a:pPr rtl="0">
              <a:spcBef>
                <a:spcPts val="0"/>
              </a:spcBef>
              <a:spcAft>
                <a:spcPts val="0"/>
              </a:spcAft>
            </a:pPr>
            <a:r>
              <a:rPr lang="en-US" sz="1400" b="0" i="0" u="none" strike="noStrike" dirty="0">
                <a:solidFill>
                  <a:srgbClr val="000000"/>
                </a:solidFill>
                <a:effectLst/>
                <a:latin typeface="Lucida Sans" panose="020B0602030504020204" pitchFamily="34" charset="0"/>
              </a:rPr>
              <a:t>Each continuous column, except for the "Rating" column, is strongly positively skewed, as can be seen in the histogram figure. As a result, we'll require a log transform to make those data normally distributed, which will help us improve the model's accuracy.</a:t>
            </a:r>
            <a:br>
              <a:rPr lang="en-US" dirty="0"/>
            </a:br>
            <a:endParaRPr lang="en-IN" dirty="0"/>
          </a:p>
        </p:txBody>
      </p:sp>
    </p:spTree>
    <p:extLst>
      <p:ext uri="{BB962C8B-B14F-4D97-AF65-F5344CB8AC3E}">
        <p14:creationId xmlns:p14="http://schemas.microsoft.com/office/powerpoint/2010/main" val="29270726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E0C13-E9F7-4FC1-A241-302F3A29DC66}"/>
              </a:ext>
            </a:extLst>
          </p:cNvPr>
          <p:cNvSpPr>
            <a:spLocks noGrp="1"/>
          </p:cNvSpPr>
          <p:nvPr>
            <p:ph type="title"/>
          </p:nvPr>
        </p:nvSpPr>
        <p:spPr>
          <a:xfrm>
            <a:off x="677334" y="609600"/>
            <a:ext cx="8596668" cy="1320800"/>
          </a:xfrm>
        </p:spPr>
        <p:txBody>
          <a:bodyPr vert="horz" lIns="91440" tIns="45720" rIns="91440" bIns="45720" rtlCol="0" anchor="t">
            <a:normAutofit/>
          </a:bodyPr>
          <a:lstStyle/>
          <a:p>
            <a:r>
              <a:rPr lang="en-US"/>
              <a:t>Correlation </a:t>
            </a:r>
          </a:p>
        </p:txBody>
      </p:sp>
      <p:sp>
        <p:nvSpPr>
          <p:cNvPr id="6" name="TextBox 5">
            <a:extLst>
              <a:ext uri="{FF2B5EF4-FFF2-40B4-BE49-F238E27FC236}">
                <a16:creationId xmlns:a16="http://schemas.microsoft.com/office/drawing/2014/main" id="{3B8C4CFD-C7C0-413D-9042-A851509F099C}"/>
              </a:ext>
            </a:extLst>
          </p:cNvPr>
          <p:cNvSpPr txBox="1"/>
          <p:nvPr/>
        </p:nvSpPr>
        <p:spPr>
          <a:xfrm>
            <a:off x="677334" y="2160590"/>
            <a:ext cx="5220430" cy="3701270"/>
          </a:xfrm>
          <a:prstGeom prst="rect">
            <a:avLst/>
          </a:prstGeom>
        </p:spPr>
        <p:txBody>
          <a:bodyPr vert="horz" lIns="91440" tIns="45720" rIns="91440" bIns="45720" rtlCol="0">
            <a:normAutofit/>
          </a:bodyPr>
          <a:lstStyle/>
          <a:p>
            <a:pPr>
              <a:spcBef>
                <a:spcPts val="1000"/>
              </a:spcBef>
              <a:buClr>
                <a:schemeClr val="accent1"/>
              </a:buClr>
              <a:buSzPct val="80000"/>
              <a:buFont typeface="Wingdings 3" charset="2"/>
              <a:buChar char=""/>
            </a:pPr>
            <a:r>
              <a:rPr lang="en-US" dirty="0">
                <a:solidFill>
                  <a:schemeClr val="tx1">
                    <a:lumMod val="75000"/>
                    <a:lumOff val="25000"/>
                  </a:schemeClr>
                </a:solidFill>
                <a:effectLst/>
                <a:latin typeface="Times New Roman" panose="02020603050405020304" pitchFamily="18" charset="0"/>
                <a:cs typeface="Times New Roman" panose="02020603050405020304" pitchFamily="18" charset="0"/>
              </a:rPr>
              <a:t>Correlation Test</a:t>
            </a:r>
            <a:r>
              <a:rPr lang="en-US"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 </a:t>
            </a:r>
            <a:r>
              <a:rPr lang="en-US" b="0" i="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After log transformation, "votes" columns are strongly correlated with the target variable column.</a:t>
            </a:r>
            <a:endParaRPr lang="en-US" b="0" dirty="0">
              <a:solidFill>
                <a:schemeClr val="tx1">
                  <a:lumMod val="75000"/>
                  <a:lumOff val="25000"/>
                </a:schemeClr>
              </a:solidFill>
              <a:effectLst/>
              <a:latin typeface="Times New Roman" panose="02020603050405020304" pitchFamily="18" charset="0"/>
              <a:cs typeface="Times New Roman" panose="02020603050405020304" pitchFamily="18" charset="0"/>
            </a:endParaRPr>
          </a:p>
          <a:p>
            <a:pPr>
              <a:spcBef>
                <a:spcPts val="1000"/>
              </a:spcBef>
              <a:buClr>
                <a:schemeClr val="accent1"/>
              </a:buClr>
              <a:buSzPct val="80000"/>
            </a:pPr>
            <a:endParaRPr lang="en-US" i="1" u="sng" dirty="0">
              <a:solidFill>
                <a:schemeClr val="tx1">
                  <a:lumMod val="75000"/>
                  <a:lumOff val="25000"/>
                </a:schemeClr>
              </a:solidFill>
              <a:latin typeface="Times New Roman" panose="02020603050405020304" pitchFamily="18" charset="0"/>
              <a:cs typeface="Times New Roman" panose="02020603050405020304" pitchFamily="18" charset="0"/>
            </a:endParaRPr>
          </a:p>
          <a:p>
            <a:pPr>
              <a:spcBef>
                <a:spcPts val="1000"/>
              </a:spcBef>
              <a:buClr>
                <a:schemeClr val="accent1"/>
              </a:buClr>
              <a:buSzPct val="80000"/>
              <a:buFont typeface="Wingdings 3" charset="2"/>
              <a:buChar char=""/>
            </a:pPr>
            <a:r>
              <a:rPr lang="en-US" dirty="0">
                <a:solidFill>
                  <a:schemeClr val="tx1">
                    <a:lumMod val="75000"/>
                    <a:lumOff val="25000"/>
                  </a:schemeClr>
                </a:solidFill>
                <a:effectLst/>
                <a:latin typeface="Times New Roman" panose="02020603050405020304" pitchFamily="18" charset="0"/>
                <a:cs typeface="Times New Roman" panose="02020603050405020304" pitchFamily="18" charset="0"/>
              </a:rPr>
              <a:t>ANOVA Test</a:t>
            </a:r>
            <a:r>
              <a:rPr lang="en-US"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 </a:t>
            </a:r>
            <a:r>
              <a:rPr lang="en-US" b="0" i="0" u="none" strike="noStrike" dirty="0">
                <a:solidFill>
                  <a:schemeClr val="tx1">
                    <a:lumMod val="75000"/>
                    <a:lumOff val="25000"/>
                  </a:schemeClr>
                </a:solidFill>
                <a:effectLst/>
                <a:latin typeface="Times New Roman" panose="02020603050405020304" pitchFamily="18" charset="0"/>
                <a:cs typeface="Times New Roman" panose="02020603050405020304" pitchFamily="18" charset="0"/>
              </a:rPr>
              <a:t>“MediaType” &amp; “ongoing” categorical columns are strongly correlated with “Rating” column.(cause, p-Value&lt;0.05)</a:t>
            </a:r>
            <a:endParaRPr lang="en-US" b="0" dirty="0">
              <a:solidFill>
                <a:schemeClr val="tx1">
                  <a:lumMod val="75000"/>
                  <a:lumOff val="25000"/>
                </a:schemeClr>
              </a:solidFill>
              <a:effectLst/>
              <a:latin typeface="Times New Roman" panose="02020603050405020304" pitchFamily="18" charset="0"/>
              <a:cs typeface="Times New Roman" panose="02020603050405020304" pitchFamily="18" charset="0"/>
            </a:endParaRPr>
          </a:p>
          <a:p>
            <a:pPr>
              <a:spcBef>
                <a:spcPts val="1000"/>
              </a:spcBef>
              <a:buClr>
                <a:schemeClr val="accent1"/>
              </a:buClr>
              <a:buSzPct val="80000"/>
            </a:pPr>
            <a:br>
              <a:rPr lang="en-US" b="0" dirty="0">
                <a:solidFill>
                  <a:schemeClr val="tx1">
                    <a:lumMod val="75000"/>
                    <a:lumOff val="25000"/>
                  </a:schemeClr>
                </a:solidFill>
                <a:effectLst/>
              </a:rPr>
            </a:br>
            <a:endParaRPr lang="en-US" dirty="0">
              <a:solidFill>
                <a:schemeClr val="tx1">
                  <a:lumMod val="75000"/>
                  <a:lumOff val="25000"/>
                </a:schemeClr>
              </a:solidFill>
            </a:endParaRPr>
          </a:p>
        </p:txBody>
      </p:sp>
      <p:pic>
        <p:nvPicPr>
          <p:cNvPr id="4" name="Content Placeholder 3" descr="Chart&#10;&#10;Description automatically generated">
            <a:extLst>
              <a:ext uri="{FF2B5EF4-FFF2-40B4-BE49-F238E27FC236}">
                <a16:creationId xmlns:a16="http://schemas.microsoft.com/office/drawing/2014/main" id="{C0627DE1-4344-408C-85E1-184B8FAB3E9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b="4066"/>
          <a:stretch/>
        </p:blipFill>
        <p:spPr>
          <a:xfrm>
            <a:off x="5809122" y="1930400"/>
            <a:ext cx="3145536" cy="2722985"/>
          </a:xfrm>
          <a:prstGeom prst="rect">
            <a:avLst/>
          </a:prstGeom>
        </p:spPr>
      </p:pic>
    </p:spTree>
    <p:extLst>
      <p:ext uri="{BB962C8B-B14F-4D97-AF65-F5344CB8AC3E}">
        <p14:creationId xmlns:p14="http://schemas.microsoft.com/office/powerpoint/2010/main" val="30956784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43AAF-2940-4EB2-8A39-6498EB77AD26}"/>
              </a:ext>
            </a:extLst>
          </p:cNvPr>
          <p:cNvSpPr>
            <a:spLocks noGrp="1"/>
          </p:cNvSpPr>
          <p:nvPr>
            <p:ph type="title"/>
          </p:nvPr>
        </p:nvSpPr>
        <p:spPr/>
        <p:txBody>
          <a:bodyPr>
            <a:normAutofit/>
          </a:bodyPr>
          <a:lstStyle/>
          <a:p>
            <a:r>
              <a:rPr lang="en-IN" b="1" i="0">
                <a:effectLst/>
                <a:latin typeface="Times New Roman" panose="02020603050405020304" pitchFamily="18" charset="0"/>
                <a:cs typeface="Times New Roman" panose="02020603050405020304" pitchFamily="18" charset="0"/>
              </a:rPr>
              <a:t>Significant Variables</a:t>
            </a:r>
            <a:endParaRPr lang="en-IN" b="1">
              <a:latin typeface="Times New Roman" panose="02020603050405020304" pitchFamily="18" charset="0"/>
              <a:cs typeface="Times New Roman" panose="02020603050405020304" pitchFamily="18" charset="0"/>
            </a:endParaRPr>
          </a:p>
        </p:txBody>
      </p:sp>
      <p:graphicFrame>
        <p:nvGraphicFramePr>
          <p:cNvPr id="24" name="Content Placeholder 2">
            <a:extLst>
              <a:ext uri="{FF2B5EF4-FFF2-40B4-BE49-F238E27FC236}">
                <a16:creationId xmlns:a16="http://schemas.microsoft.com/office/drawing/2014/main" id="{8285C89D-910E-4F8C-9B40-ACB1561B8B5B}"/>
              </a:ext>
            </a:extLst>
          </p:cNvPr>
          <p:cNvGraphicFramePr>
            <a:graphicFrameLocks noGrp="1"/>
          </p:cNvGraphicFramePr>
          <p:nvPr>
            <p:ph idx="1"/>
            <p:extLst>
              <p:ext uri="{D42A27DB-BD31-4B8C-83A1-F6EECF244321}">
                <p14:modId xmlns:p14="http://schemas.microsoft.com/office/powerpoint/2010/main" val="2283141084"/>
              </p:ext>
            </p:extLst>
          </p:nvPr>
        </p:nvGraphicFramePr>
        <p:xfrm>
          <a:off x="677863" y="2160588"/>
          <a:ext cx="8596312" cy="3881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77401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D1421-7BF4-49F2-9A1D-E9224F163DB6}"/>
              </a:ext>
            </a:extLst>
          </p:cNvPr>
          <p:cNvSpPr>
            <a:spLocks noGrp="1"/>
          </p:cNvSpPr>
          <p:nvPr>
            <p:ph type="title"/>
          </p:nvPr>
        </p:nvSpPr>
        <p:spPr/>
        <p:txBody>
          <a:bodyPr vert="horz" lIns="91440" tIns="45720" rIns="91440" bIns="45720" rtlCol="0" anchor="t">
            <a:normAutofit/>
          </a:bodyPr>
          <a:lstStyle/>
          <a:p>
            <a:r>
              <a:rPr lang="en-US" dirty="0"/>
              <a:t>Votes vs rating</a:t>
            </a:r>
          </a:p>
        </p:txBody>
      </p:sp>
      <p:pic>
        <p:nvPicPr>
          <p:cNvPr id="5" name="Content Placeholder 4" descr="Chart, scatter chart&#10;&#10;Description automatically generated">
            <a:extLst>
              <a:ext uri="{FF2B5EF4-FFF2-40B4-BE49-F238E27FC236}">
                <a16:creationId xmlns:a16="http://schemas.microsoft.com/office/drawing/2014/main" id="{5CAFA201-CB25-44BE-9640-2564AF0D239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241" b="3251"/>
          <a:stretch/>
        </p:blipFill>
        <p:spPr>
          <a:xfrm>
            <a:off x="1240956" y="2159331"/>
            <a:ext cx="4436324" cy="3882362"/>
          </a:xfrm>
          <a:prstGeom prst="rect">
            <a:avLst/>
          </a:prstGeom>
        </p:spPr>
      </p:pic>
      <p:sp>
        <p:nvSpPr>
          <p:cNvPr id="7" name="TextBox 6">
            <a:extLst>
              <a:ext uri="{FF2B5EF4-FFF2-40B4-BE49-F238E27FC236}">
                <a16:creationId xmlns:a16="http://schemas.microsoft.com/office/drawing/2014/main" id="{7A743FF2-894A-44F5-B605-D4BA15632660}"/>
              </a:ext>
            </a:extLst>
          </p:cNvPr>
          <p:cNvSpPr txBox="1"/>
          <p:nvPr/>
        </p:nvSpPr>
        <p:spPr>
          <a:xfrm>
            <a:off x="6416039" y="2160589"/>
            <a:ext cx="2927185" cy="3880773"/>
          </a:xfrm>
          <a:prstGeom prst="rect">
            <a:avLst/>
          </a:prstGeom>
        </p:spPr>
        <p:txBody>
          <a:bodyPr vert="horz" lIns="91440" tIns="45720" rIns="91440" bIns="45720" rtlCol="0">
            <a:normAutofit/>
          </a:bodyPr>
          <a:lstStyle/>
          <a:p>
            <a:pPr>
              <a:spcBef>
                <a:spcPts val="1000"/>
              </a:spcBef>
              <a:buClr>
                <a:schemeClr val="accent1"/>
              </a:buClr>
              <a:buSzPct val="80000"/>
              <a:buFont typeface="Wingdings 3" charset="2"/>
              <a:buChar char=""/>
            </a:pPr>
            <a:r>
              <a:rPr lang="en-US" sz="1500" b="0" i="0" u="none" strike="noStrike" dirty="0">
                <a:solidFill>
                  <a:schemeClr val="tx1">
                    <a:lumMod val="75000"/>
                    <a:lumOff val="25000"/>
                  </a:schemeClr>
                </a:solidFill>
                <a:effectLst/>
              </a:rPr>
              <a:t>The accompanying graph shows that as the “Rating” increases, so does the number of “Votes.” As a result, these two columns have a positive correlation. Increasing the number of votes helps to raise the anime series' rating, making it more popular than others.</a:t>
            </a:r>
            <a:br>
              <a:rPr lang="en-US" sz="1500" dirty="0">
                <a:solidFill>
                  <a:schemeClr val="tx1">
                    <a:lumMod val="75000"/>
                    <a:lumOff val="25000"/>
                  </a:schemeClr>
                </a:solidFill>
              </a:rPr>
            </a:br>
            <a:endParaRPr lang="en-US" sz="1500" dirty="0">
              <a:solidFill>
                <a:schemeClr val="tx1">
                  <a:lumMod val="75000"/>
                  <a:lumOff val="25000"/>
                </a:schemeClr>
              </a:solidFill>
            </a:endParaRPr>
          </a:p>
        </p:txBody>
      </p:sp>
    </p:spTree>
    <p:extLst>
      <p:ext uri="{BB962C8B-B14F-4D97-AF65-F5344CB8AC3E}">
        <p14:creationId xmlns:p14="http://schemas.microsoft.com/office/powerpoint/2010/main" val="328081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C7C88-B10A-4563-8AA5-3B6D6E384D28}"/>
              </a:ext>
            </a:extLst>
          </p:cNvPr>
          <p:cNvSpPr>
            <a:spLocks noGrp="1"/>
          </p:cNvSpPr>
          <p:nvPr>
            <p:ph type="title"/>
          </p:nvPr>
        </p:nvSpPr>
        <p:spPr/>
        <p:txBody>
          <a:bodyPr vert="horz" lIns="91440" tIns="45720" rIns="91440" bIns="45720" rtlCol="0" anchor="t">
            <a:normAutofit/>
          </a:bodyPr>
          <a:lstStyle/>
          <a:p>
            <a:r>
              <a:rPr lang="en-US"/>
              <a:t>MediaType Vs rating</a:t>
            </a:r>
          </a:p>
        </p:txBody>
      </p:sp>
      <p:pic>
        <p:nvPicPr>
          <p:cNvPr id="5" name="Content Placeholder 4" descr="Chart, histogram&#10;&#10;Description automatically generated">
            <a:extLst>
              <a:ext uri="{FF2B5EF4-FFF2-40B4-BE49-F238E27FC236}">
                <a16:creationId xmlns:a16="http://schemas.microsoft.com/office/drawing/2014/main" id="{9BE1EEE8-CB50-4B31-A6E2-9A7C73F623C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80" t="5321" r="1030" b="5244"/>
          <a:stretch/>
        </p:blipFill>
        <p:spPr>
          <a:xfrm>
            <a:off x="817474" y="2159331"/>
            <a:ext cx="5283289" cy="2746020"/>
          </a:xfrm>
          <a:prstGeom prst="rect">
            <a:avLst/>
          </a:prstGeom>
        </p:spPr>
      </p:pic>
      <p:sp>
        <p:nvSpPr>
          <p:cNvPr id="7" name="TextBox 6">
            <a:extLst>
              <a:ext uri="{FF2B5EF4-FFF2-40B4-BE49-F238E27FC236}">
                <a16:creationId xmlns:a16="http://schemas.microsoft.com/office/drawing/2014/main" id="{141B3838-7C03-4398-B539-D5F14CF3D05B}"/>
              </a:ext>
            </a:extLst>
          </p:cNvPr>
          <p:cNvSpPr txBox="1"/>
          <p:nvPr/>
        </p:nvSpPr>
        <p:spPr>
          <a:xfrm>
            <a:off x="6416039" y="2160589"/>
            <a:ext cx="2927185" cy="3880773"/>
          </a:xfrm>
          <a:prstGeom prst="rect">
            <a:avLst/>
          </a:prstGeom>
        </p:spPr>
        <p:txBody>
          <a:bodyPr vert="horz" lIns="91440" tIns="45720" rIns="91440" bIns="45720" rtlCol="0">
            <a:normAutofit/>
          </a:bodyPr>
          <a:lstStyle/>
          <a:p>
            <a:pPr algn="just">
              <a:spcBef>
                <a:spcPts val="1000"/>
              </a:spcBef>
              <a:buClr>
                <a:schemeClr val="accent1"/>
              </a:buClr>
              <a:buSzPct val="80000"/>
              <a:buFont typeface="Wingdings 3" charset="2"/>
              <a:buChar char=""/>
            </a:pPr>
            <a:r>
              <a:rPr lang="en-US" sz="1500" b="0" i="0" u="none" strike="noStrike" dirty="0">
                <a:solidFill>
                  <a:schemeClr val="tx1">
                    <a:lumMod val="75000"/>
                    <a:lumOff val="25000"/>
                  </a:schemeClr>
                </a:solidFill>
                <a:effectLst/>
              </a:rPr>
              <a:t>According to our final model, the most common </a:t>
            </a:r>
            <a:r>
              <a:rPr lang="en-US" sz="1500" b="0" i="0" u="none" strike="noStrike" dirty="0" err="1">
                <a:solidFill>
                  <a:schemeClr val="tx1">
                    <a:lumMod val="75000"/>
                    <a:lumOff val="25000"/>
                  </a:schemeClr>
                </a:solidFill>
                <a:effectLst/>
              </a:rPr>
              <a:t>mediaType</a:t>
            </a:r>
            <a:r>
              <a:rPr lang="en-US" sz="1500" b="0" i="0" u="none" strike="noStrike" dirty="0">
                <a:solidFill>
                  <a:schemeClr val="tx1">
                    <a:lumMod val="75000"/>
                    <a:lumOff val="25000"/>
                  </a:schemeClr>
                </a:solidFill>
                <a:effectLst/>
              </a:rPr>
              <a:t> categories are web and movie. According to the graph, those types have a higher rating value and popularity than others.</a:t>
            </a:r>
            <a:endParaRPr lang="en-US" sz="1500" dirty="0">
              <a:solidFill>
                <a:schemeClr val="tx1">
                  <a:lumMod val="75000"/>
                  <a:lumOff val="25000"/>
                </a:schemeClr>
              </a:solidFill>
            </a:endParaRPr>
          </a:p>
        </p:txBody>
      </p:sp>
    </p:spTree>
    <p:extLst>
      <p:ext uri="{BB962C8B-B14F-4D97-AF65-F5344CB8AC3E}">
        <p14:creationId xmlns:p14="http://schemas.microsoft.com/office/powerpoint/2010/main" val="4196396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3B5A2-6E5E-4B85-860D-D62D5DD44B62}"/>
              </a:ext>
            </a:extLst>
          </p:cNvPr>
          <p:cNvSpPr>
            <a:spLocks noGrp="1"/>
          </p:cNvSpPr>
          <p:nvPr>
            <p:ph type="title"/>
          </p:nvPr>
        </p:nvSpPr>
        <p:spPr>
          <a:xfrm>
            <a:off x="643467" y="816638"/>
            <a:ext cx="3367359" cy="5224724"/>
          </a:xfrm>
        </p:spPr>
        <p:txBody>
          <a:bodyPr anchor="ctr">
            <a:normAutofit/>
          </a:bodyPr>
          <a:lstStyle/>
          <a:p>
            <a:r>
              <a:rPr lang="en-IN"/>
              <a:t>Conclusions</a:t>
            </a:r>
            <a:br>
              <a:rPr lang="en-IN"/>
            </a:br>
            <a:endParaRPr lang="en-IN" dirty="0"/>
          </a:p>
        </p:txBody>
      </p:sp>
      <p:sp>
        <p:nvSpPr>
          <p:cNvPr id="3" name="Content Placeholder 2">
            <a:extLst>
              <a:ext uri="{FF2B5EF4-FFF2-40B4-BE49-F238E27FC236}">
                <a16:creationId xmlns:a16="http://schemas.microsoft.com/office/drawing/2014/main" id="{8E0DA3E8-FD77-425F-96F4-C1D4991F84BA}"/>
              </a:ext>
            </a:extLst>
          </p:cNvPr>
          <p:cNvSpPr>
            <a:spLocks noGrp="1"/>
          </p:cNvSpPr>
          <p:nvPr>
            <p:ph idx="1"/>
          </p:nvPr>
        </p:nvSpPr>
        <p:spPr>
          <a:xfrm>
            <a:off x="4654295" y="816638"/>
            <a:ext cx="4619706" cy="5224724"/>
          </a:xfrm>
        </p:spPr>
        <p:txBody>
          <a:bodyPr anchor="ctr">
            <a:normAutofit/>
          </a:bodyPr>
          <a:lstStyle/>
          <a:p>
            <a:pPr rtl="0">
              <a:spcBef>
                <a:spcPts val="0"/>
              </a:spcBef>
              <a:spcAft>
                <a:spcPts val="0"/>
              </a:spcAft>
            </a:pPr>
            <a:r>
              <a:rPr lang="en-US" b="0" i="0" u="none" strike="noStrike" dirty="0">
                <a:effectLst/>
                <a:latin typeface="Times New Roman" panose="02020603050405020304" pitchFamily="18" charset="0"/>
                <a:cs typeface="Times New Roman" panose="02020603050405020304" pitchFamily="18" charset="0"/>
              </a:rPr>
              <a:t>According to MAPE (Mean and Median error percentage), our regression model correctly predicts the outcome 82.06 percent (Mean) and 88.02 percent (Median) of the time, with error percentages ranging from 12 to 18 percent, which is rather impressive for a prediction model.</a:t>
            </a:r>
          </a:p>
          <a:p>
            <a:pPr rtl="0">
              <a:spcBef>
                <a:spcPts val="0"/>
              </a:spcBef>
              <a:spcAft>
                <a:spcPts val="0"/>
              </a:spcAft>
            </a:pPr>
            <a:r>
              <a:rPr lang="en-US" b="0" i="0" u="none" strike="noStrike" dirty="0">
                <a:effectLst/>
                <a:latin typeface="Times New Roman" panose="02020603050405020304" pitchFamily="18" charset="0"/>
                <a:cs typeface="Times New Roman" panose="02020603050405020304" pitchFamily="18" charset="0"/>
              </a:rPr>
              <a:t>The adjusted R-square value is 0.5828, and the R-square value is 0.583. This is a good prediction model because these values are between 0.5 and 0.95.</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1525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B2531-39EF-46BA-8FA3-E840AB19A73C}"/>
              </a:ext>
            </a:extLst>
          </p:cNvPr>
          <p:cNvSpPr>
            <a:spLocks noGrp="1"/>
          </p:cNvSpPr>
          <p:nvPr>
            <p:ph type="title"/>
          </p:nvPr>
        </p:nvSpPr>
        <p:spPr>
          <a:xfrm>
            <a:off x="5536734" y="609600"/>
            <a:ext cx="3737268" cy="1320800"/>
          </a:xfrm>
        </p:spPr>
        <p:txBody>
          <a:bodyPr>
            <a:normAutofit/>
          </a:bodyPr>
          <a:lstStyle/>
          <a:p>
            <a:r>
              <a:rPr lang="en-IN" sz="3300"/>
              <a:t>Business Recommendations</a:t>
            </a:r>
          </a:p>
        </p:txBody>
      </p:sp>
      <p:sp>
        <p:nvSpPr>
          <p:cNvPr id="3" name="Content Placeholder 2">
            <a:extLst>
              <a:ext uri="{FF2B5EF4-FFF2-40B4-BE49-F238E27FC236}">
                <a16:creationId xmlns:a16="http://schemas.microsoft.com/office/drawing/2014/main" id="{7C6BC50D-D41C-448A-A6EF-AD2EB608C18C}"/>
              </a:ext>
            </a:extLst>
          </p:cNvPr>
          <p:cNvSpPr>
            <a:spLocks noGrp="1"/>
          </p:cNvSpPr>
          <p:nvPr>
            <p:ph idx="1"/>
          </p:nvPr>
        </p:nvSpPr>
        <p:spPr>
          <a:xfrm>
            <a:off x="5209563" y="2160589"/>
            <a:ext cx="4064439" cy="3880773"/>
          </a:xfrm>
        </p:spPr>
        <p:txBody>
          <a:bodyPr>
            <a:normAutofit/>
          </a:bodyPr>
          <a:lstStyle/>
          <a:p>
            <a:r>
              <a:rPr lang="en-US" dirty="0">
                <a:solidFill>
                  <a:schemeClr val="tx1"/>
                </a:solidFill>
                <a:latin typeface="Times New Roman" panose="02020603050405020304" pitchFamily="18" charset="0"/>
                <a:cs typeface="Times New Roman" panose="02020603050405020304" pitchFamily="18" charset="0"/>
              </a:rPr>
              <a:t>When movies are released on </a:t>
            </a:r>
            <a:r>
              <a:rPr lang="en-US" dirty="0" err="1">
                <a:solidFill>
                  <a:schemeClr val="tx1"/>
                </a:solidFill>
                <a:latin typeface="Times New Roman" panose="02020603050405020304" pitchFamily="18" charset="0"/>
                <a:cs typeface="Times New Roman" panose="02020603050405020304" pitchFamily="18" charset="0"/>
              </a:rPr>
              <a:t>mediaType</a:t>
            </a:r>
            <a:r>
              <a:rPr lang="en-US" dirty="0">
                <a:solidFill>
                  <a:schemeClr val="tx1"/>
                </a:solidFill>
                <a:latin typeface="Times New Roman" panose="02020603050405020304" pitchFamily="18" charset="0"/>
                <a:cs typeface="Times New Roman" panose="02020603050405020304" pitchFamily="18" charset="0"/>
              </a:rPr>
              <a:t>(Web/Movie/), they have a better chance of receiving higher ratings than when they are released on MediaType (TV special/TV/DVD special), because the majority of the young generation prefers to watch on the web.</a:t>
            </a:r>
          </a:p>
          <a:p>
            <a:r>
              <a:rPr lang="en-US" sz="1800" i="0" u="none" strike="noStrike" dirty="0">
                <a:solidFill>
                  <a:schemeClr val="tx1"/>
                </a:solidFill>
                <a:effectLst/>
                <a:latin typeface="Times New Roman" panose="02020603050405020304" pitchFamily="18" charset="0"/>
                <a:cs typeface="Times New Roman" panose="02020603050405020304" pitchFamily="18" charset="0"/>
              </a:rPr>
              <a:t>For better rating, it is required to focused on movie type –Movie , ova, Tv ,Tv Special, as this categories are famous to maximum audience.</a:t>
            </a:r>
            <a:endParaRPr lang="en-IN"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D701FD3-E0B7-4A4C-B891-DB5111587106}"/>
              </a:ext>
            </a:extLst>
          </p:cNvPr>
          <p:cNvPicPr>
            <a:picLocks noChangeAspect="1"/>
          </p:cNvPicPr>
          <p:nvPr/>
        </p:nvPicPr>
        <p:blipFill rotWithShape="1">
          <a:blip r:embed="rId2"/>
          <a:srcRect l="35615" r="10106" b="1"/>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Tree>
    <p:extLst>
      <p:ext uri="{BB962C8B-B14F-4D97-AF65-F5344CB8AC3E}">
        <p14:creationId xmlns:p14="http://schemas.microsoft.com/office/powerpoint/2010/main" val="401038983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
  <TotalTime>185</TotalTime>
  <Words>545</Words>
  <Application>Microsoft Office PowerPoint</Application>
  <PresentationFormat>Widescreen</PresentationFormat>
  <Paragraphs>30</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Lucida Sans</vt:lpstr>
      <vt:lpstr>Times New Roman</vt:lpstr>
      <vt:lpstr>Trebuchet MS</vt:lpstr>
      <vt:lpstr>Wingdings 3</vt:lpstr>
      <vt:lpstr>Facet</vt:lpstr>
      <vt:lpstr>R Project Predictive Analysis of Anime Data (Movie/Web series) </vt:lpstr>
      <vt:lpstr>Aim of the project</vt:lpstr>
      <vt:lpstr>Data Visualization</vt:lpstr>
      <vt:lpstr>Correlation </vt:lpstr>
      <vt:lpstr>Significant Variables</vt:lpstr>
      <vt:lpstr>Votes vs rating</vt:lpstr>
      <vt:lpstr>MediaType Vs rating</vt:lpstr>
      <vt:lpstr>Conclusions </vt:lpstr>
      <vt:lpstr>Business Recommendations</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 Project Predictive Analysis of Anime Data (Movie/Web series) </dc:title>
  <dc:creator>Rohit Kumar</dc:creator>
  <cp:lastModifiedBy>Rohit Kumar</cp:lastModifiedBy>
  <cp:revision>11</cp:revision>
  <dcterms:created xsi:type="dcterms:W3CDTF">2021-08-06T09:49:12Z</dcterms:created>
  <dcterms:modified xsi:type="dcterms:W3CDTF">2021-08-06T17:40:33Z</dcterms:modified>
</cp:coreProperties>
</file>

<file path=docProps/thumbnail.jpeg>
</file>